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41E7-7EE9-4B4A-B826-56C12BE5635F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0CA0D-921D-429D-B9B7-5A20A018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28A12-8548-4535-9F6F-0C77748EE9E7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0BD6-7C4C-4E83-9765-69B80B714C05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F125C-088A-4327-A9B0-C3A429A94442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48A0E-45E5-4E09-8EC0-89EE59F99393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A7C7B-8CEC-4001-8826-765AC1F0B5DB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82C68-F6ED-49E1-AFC9-163291276D3C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285F0-6A5C-49B9-B994-63992E3F4F2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2B6DE-9F77-4CD3-81A6-93F84904F11E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B5819-B8FC-4C03-ABD9-AD13CAACD105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A477A8-4A33-4462-A58A-EF22BAFCD1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7216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BSc(Mathematics)-Part01</a:t>
            </a:r>
            <a:br>
              <a:rPr lang="en-IN" dirty="0" smtClean="0"/>
            </a:br>
            <a:r>
              <a:rPr lang="en-IN" dirty="0" smtClean="0"/>
              <a:t>Paper-Integral Calculus</a:t>
            </a:r>
            <a:br>
              <a:rPr lang="en-IN" dirty="0" smtClean="0"/>
            </a:br>
            <a:r>
              <a:rPr lang="en-IN" dirty="0" smtClean="0"/>
              <a:t>(Topic-Integration by Partial Fraction)</a:t>
            </a:r>
            <a:br>
              <a:rPr lang="en-IN" dirty="0" smtClean="0"/>
            </a:br>
            <a:r>
              <a:rPr lang="en-IN" dirty="0" smtClean="0"/>
              <a:t>Date-17-04-2020</a:t>
            </a:r>
            <a:br>
              <a:rPr lang="en-IN" dirty="0" smtClean="0"/>
            </a:br>
            <a:r>
              <a:rPr lang="en-IN" dirty="0" err="1" smtClean="0"/>
              <a:t>From,Dr</a:t>
            </a:r>
            <a:r>
              <a:rPr lang="en-IN" dirty="0" smtClean="0"/>
              <a:t> Sanjay Kumar(Guest Faculty)</a:t>
            </a:r>
            <a:br>
              <a:rPr lang="en-IN" dirty="0" smtClean="0"/>
            </a:br>
            <a:r>
              <a:rPr lang="en-IN" dirty="0" smtClean="0"/>
              <a:t>Department of Mathematics</a:t>
            </a:r>
            <a:br>
              <a:rPr lang="en-IN" dirty="0" smtClean="0"/>
            </a:br>
            <a:r>
              <a:rPr lang="en-IN" dirty="0" err="1" smtClean="0"/>
              <a:t>Purnea</a:t>
            </a:r>
            <a:r>
              <a:rPr lang="en-IN" dirty="0" smtClean="0"/>
              <a:t> </a:t>
            </a:r>
            <a:r>
              <a:rPr lang="en-IN" dirty="0" err="1" smtClean="0"/>
              <a:t>College,Purnea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IN" dirty="0" smtClean="0"/>
              <a:t>Lecture-04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/>
              <a:t>To see how the method of partial fractions works in general, let’s consider a rational function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where </a:t>
            </a:r>
            <a:r>
              <a:rPr lang="en-US" i="1"/>
              <a:t>P </a:t>
            </a:r>
            <a:r>
              <a:rPr lang="en-US"/>
              <a:t>and </a:t>
            </a:r>
            <a:r>
              <a:rPr lang="en-US" i="1"/>
              <a:t>Q</a:t>
            </a:r>
            <a:r>
              <a:rPr lang="en-US"/>
              <a:t> are polynomials.</a:t>
            </a:r>
            <a:endParaRPr lang="en-US" sz="28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024188" y="3533785"/>
          <a:ext cx="256698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812520" imgH="419040" progId="">
                  <p:embed/>
                </p:oleObj>
              </mc:Choice>
              <mc:Fallback>
                <p:oleObj name="Equation" r:id="rId4" imgW="81252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533785"/>
                        <a:ext cx="2566987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467600" cy="5857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/>
              <a:t>It’s possible to express </a:t>
            </a:r>
            <a:r>
              <a:rPr lang="en-US" i="1"/>
              <a:t>f </a:t>
            </a:r>
            <a:r>
              <a:rPr lang="en-US"/>
              <a:t>as a sum of </a:t>
            </a:r>
            <a:br>
              <a:rPr lang="en-US"/>
            </a:br>
            <a:r>
              <a:rPr lang="en-US"/>
              <a:t>simpler fractions if the degree of </a:t>
            </a:r>
            <a:r>
              <a:rPr lang="en-US" i="1"/>
              <a:t>P </a:t>
            </a:r>
            <a:r>
              <a:rPr lang="en-US"/>
              <a:t>is less </a:t>
            </a:r>
            <a:br>
              <a:rPr lang="en-US"/>
            </a:br>
            <a:r>
              <a:rPr lang="en-US"/>
              <a:t>than the degree of </a:t>
            </a:r>
            <a:r>
              <a:rPr lang="en-US" i="1"/>
              <a:t>Q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Such a rational function is called proper.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IN" i="1" dirty="0" smtClean="0"/>
              <a:t>continue</a:t>
            </a:r>
            <a:endParaRPr lang="en-US" i="1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/>
              <a:t>Recall that, if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where </a:t>
            </a:r>
            <a:r>
              <a:rPr lang="en-US" i="1"/>
              <a:t>a</a:t>
            </a:r>
            <a:r>
              <a:rPr lang="en-US" i="1" baseline="-25000"/>
              <a:t>n</a:t>
            </a:r>
            <a:r>
              <a:rPr lang="en-US" i="1"/>
              <a:t> </a:t>
            </a:r>
            <a:r>
              <a:rPr lang="en-US" i="1">
                <a:cs typeface="Arial" charset="0"/>
              </a:rPr>
              <a:t>≠</a:t>
            </a:r>
            <a:r>
              <a:rPr lang="en-US"/>
              <a:t> 0, then the degree of </a:t>
            </a:r>
            <a:r>
              <a:rPr lang="en-US" i="1"/>
              <a:t>P </a:t>
            </a:r>
            <a:r>
              <a:rPr lang="en-US"/>
              <a:t>is </a:t>
            </a:r>
            <a:r>
              <a:rPr lang="en-US" i="1"/>
              <a:t>n </a:t>
            </a:r>
            <a:br>
              <a:rPr lang="en-US" i="1"/>
            </a:br>
            <a:r>
              <a:rPr lang="en-US"/>
              <a:t>and we write deg(</a:t>
            </a:r>
            <a:r>
              <a:rPr lang="en-US" i="1"/>
              <a:t>P</a:t>
            </a:r>
            <a:r>
              <a:rPr lang="en-US"/>
              <a:t>) = </a:t>
            </a:r>
            <a:r>
              <a:rPr lang="en-US" i="1"/>
              <a:t>n.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128713" y="1428736"/>
          <a:ext cx="72390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2197080" imgH="253800" progId="">
                  <p:embed/>
                </p:oleObj>
              </mc:Choice>
              <mc:Fallback>
                <p:oleObj name="Equation" r:id="rId4" imgW="2197080" imgH="253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428736"/>
                        <a:ext cx="72390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/>
              <a:t>If </a:t>
            </a:r>
            <a:r>
              <a:rPr lang="en-US" i="1"/>
              <a:t>f </a:t>
            </a:r>
            <a:r>
              <a:rPr lang="en-US"/>
              <a:t>is improper, that is, deg(</a:t>
            </a:r>
            <a:r>
              <a:rPr lang="en-US" i="1"/>
              <a:t>P</a:t>
            </a:r>
            <a:r>
              <a:rPr lang="en-US"/>
              <a:t>) </a:t>
            </a:r>
            <a:r>
              <a:rPr lang="en-US">
                <a:cs typeface="Arial" charset="0"/>
              </a:rPr>
              <a:t>≥</a:t>
            </a:r>
            <a:r>
              <a:rPr lang="en-US"/>
              <a:t> deg(</a:t>
            </a:r>
            <a:r>
              <a:rPr lang="en-US" i="1"/>
              <a:t>Q</a:t>
            </a:r>
            <a:r>
              <a:rPr lang="en-US"/>
              <a:t>), then we must take the preliminary step of dividing </a:t>
            </a:r>
            <a:r>
              <a:rPr lang="en-US" i="1"/>
              <a:t>Q</a:t>
            </a:r>
            <a:r>
              <a:rPr lang="en-US"/>
              <a:t> into </a:t>
            </a:r>
            <a:r>
              <a:rPr lang="en-US" i="1"/>
              <a:t>P </a:t>
            </a:r>
            <a:r>
              <a:rPr lang="en-US"/>
              <a:t>(by long division).</a:t>
            </a:r>
            <a:r>
              <a:rPr lang="en-US" sz="3600"/>
              <a:t> </a:t>
            </a:r>
          </a:p>
          <a:p>
            <a:pPr lvl="1"/>
            <a:endParaRPr lang="en-US" sz="2600"/>
          </a:p>
          <a:p>
            <a:pPr lvl="1"/>
            <a:endParaRPr lang="en-US" sz="2600"/>
          </a:p>
          <a:p>
            <a:pPr lvl="1"/>
            <a:r>
              <a:rPr lang="en-US" sz="2400"/>
              <a:t>This is done until a remainder </a:t>
            </a:r>
            <a:r>
              <a:rPr lang="en-US" sz="2400" i="1"/>
              <a:t>R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is obtained </a:t>
            </a:r>
            <a:br>
              <a:rPr lang="en-US" sz="2400"/>
            </a:br>
            <a:r>
              <a:rPr lang="en-US" sz="2400"/>
              <a:t>such that deg(</a:t>
            </a:r>
            <a:r>
              <a:rPr lang="en-US" sz="2400" i="1"/>
              <a:t>R</a:t>
            </a:r>
            <a:r>
              <a:rPr lang="en-US" sz="2400"/>
              <a:t>) &lt; deg(</a:t>
            </a:r>
            <a:r>
              <a:rPr lang="en-US" sz="2400" i="1"/>
              <a:t>Q</a:t>
            </a:r>
            <a:r>
              <a:rPr lang="en-US" sz="24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/>
              <a:t>The division statement is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where </a:t>
            </a:r>
            <a:r>
              <a:rPr lang="en-US" i="1"/>
              <a:t>S </a:t>
            </a:r>
            <a:r>
              <a:rPr lang="en-US"/>
              <a:t>and</a:t>
            </a:r>
            <a:r>
              <a:rPr lang="en-US" i="1"/>
              <a:t> R</a:t>
            </a:r>
            <a:r>
              <a:rPr lang="en-US"/>
              <a:t> are also polynomials.</a:t>
            </a:r>
            <a:endParaRPr lang="en-US" sz="280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2138363" y="1428736"/>
          <a:ext cx="50387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701720" imgH="419040" progId="">
                  <p:embed/>
                </p:oleObj>
              </mc:Choice>
              <mc:Fallback>
                <p:oleObj name="Equation" r:id="rId4" imgW="170172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1428736"/>
                        <a:ext cx="5038725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849313"/>
            <a:ext cx="8572500" cy="5865812"/>
          </a:xfrm>
        </p:spPr>
        <p:txBody>
          <a:bodyPr/>
          <a:lstStyle/>
          <a:p>
            <a:r>
              <a:rPr lang="en-US" sz="3600" dirty="0"/>
              <a:t>As the following example illustrates, sometimes, this preliminary step is all that is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096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542925" y="792163"/>
            <a:ext cx="8572500" cy="5865812"/>
          </a:xfrm>
        </p:spPr>
        <p:txBody>
          <a:bodyPr/>
          <a:lstStyle/>
          <a:p>
            <a:r>
              <a:rPr lang="en-US" sz="4400"/>
              <a:t>Find</a:t>
            </a:r>
            <a:r>
              <a:rPr lang="en-US"/>
              <a:t> 		    </a:t>
            </a:r>
          </a:p>
          <a:p>
            <a:pPr marL="990600" lvl="1" indent="-533400"/>
            <a:endParaRPr lang="en-US"/>
          </a:p>
          <a:p>
            <a:pPr marL="990600" lvl="1" indent="-533400"/>
            <a:endParaRPr lang="en-US"/>
          </a:p>
          <a:p>
            <a:pPr marL="990600" lvl="1" indent="-533400"/>
            <a:endParaRPr lang="en-US"/>
          </a:p>
          <a:p>
            <a:pPr marL="990600" lvl="1" indent="-533400"/>
            <a:r>
              <a:rPr lang="en-US" sz="2400"/>
              <a:t>The degree of the numerator is greater </a:t>
            </a:r>
            <a:br>
              <a:rPr lang="en-US" sz="2400"/>
            </a:br>
            <a:r>
              <a:rPr lang="en-US" sz="2400"/>
              <a:t>than that of the denominator.</a:t>
            </a:r>
          </a:p>
          <a:p>
            <a:pPr marL="990600" lvl="1" indent="-533400"/>
            <a:endParaRPr lang="en-US" sz="2400"/>
          </a:p>
          <a:p>
            <a:pPr marL="990600" lvl="1" indent="-533400"/>
            <a:r>
              <a:rPr lang="en-US" sz="2400"/>
              <a:t>So, we first perform the long division. </a:t>
            </a:r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1876425" y="1296982"/>
          <a:ext cx="228123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672840" imgH="419040" progId="">
                  <p:embed/>
                </p:oleObj>
              </mc:Choice>
              <mc:Fallback>
                <p:oleObj name="Equation" r:id="rId4" imgW="672840" imgH="419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296982"/>
                        <a:ext cx="2281238" cy="141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324600" cy="5857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continue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85725" y="1006475"/>
            <a:ext cx="8572500" cy="5865813"/>
          </a:xfrm>
        </p:spPr>
        <p:txBody>
          <a:bodyPr/>
          <a:lstStyle/>
          <a:p>
            <a:pPr lvl="1"/>
            <a:r>
              <a:rPr lang="en-IN" sz="3400" dirty="0" smtClean="0"/>
              <a:t>Thus We write</a:t>
            </a:r>
            <a:endParaRPr lang="en-US" sz="3400" dirty="0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603250" y="2271713"/>
          <a:ext cx="8269288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2590560" imgH="863280" progId="">
                  <p:embed/>
                </p:oleObj>
              </mc:Choice>
              <mc:Fallback>
                <p:oleObj name="Equation" r:id="rId4" imgW="2590560" imgH="863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271713"/>
                        <a:ext cx="8269288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141</Words>
  <Application>Microsoft Office PowerPoint</Application>
  <PresentationFormat>On-screen Show (4:3)</PresentationFormat>
  <Paragraphs>46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Equation</vt:lpstr>
      <vt:lpstr>BSc(Mathematics)-Part01 Paper-Integral Calculus (Topic-Integration by Partial Fraction) Date-17-04-2020 From,Dr Sanjay Kumar(Guest Faculty) Department of Mathematics Purnea College,Purnea </vt:lpstr>
      <vt:lpstr>Lecture-04</vt:lpstr>
      <vt:lpstr>continue</vt:lpstr>
      <vt:lpstr>continue</vt:lpstr>
      <vt:lpstr>continue</vt:lpstr>
      <vt:lpstr>continue</vt:lpstr>
      <vt:lpstr>continue</vt:lpstr>
      <vt:lpstr>continue</vt:lpstr>
      <vt:lpstr>continue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16</cp:revision>
  <dcterms:created xsi:type="dcterms:W3CDTF">2020-04-16T12:22:03Z</dcterms:created>
  <dcterms:modified xsi:type="dcterms:W3CDTF">2020-04-17T11:15:27Z</dcterms:modified>
</cp:coreProperties>
</file>